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42"/>
  </p:notesMasterIdLst>
  <p:handoutMasterIdLst>
    <p:handoutMasterId r:id="rId43"/>
  </p:handoutMasterIdLst>
  <p:sldIdLst>
    <p:sldId id="292" r:id="rId5"/>
    <p:sldId id="301" r:id="rId6"/>
    <p:sldId id="291" r:id="rId7"/>
    <p:sldId id="309" r:id="rId8"/>
    <p:sldId id="331" r:id="rId9"/>
    <p:sldId id="1025" r:id="rId10"/>
    <p:sldId id="1039" r:id="rId11"/>
    <p:sldId id="1040" r:id="rId12"/>
    <p:sldId id="1028" r:id="rId13"/>
    <p:sldId id="1041" r:id="rId14"/>
    <p:sldId id="1019" r:id="rId15"/>
    <p:sldId id="1042" r:id="rId16"/>
    <p:sldId id="1022" r:id="rId17"/>
    <p:sldId id="1023" r:id="rId18"/>
    <p:sldId id="1043" r:id="rId19"/>
    <p:sldId id="1044" r:id="rId20"/>
    <p:sldId id="1049" r:id="rId21"/>
    <p:sldId id="1047" r:id="rId22"/>
    <p:sldId id="637" r:id="rId23"/>
    <p:sldId id="343" r:id="rId24"/>
    <p:sldId id="1026" r:id="rId25"/>
    <p:sldId id="344" r:id="rId26"/>
    <p:sldId id="1032" r:id="rId27"/>
    <p:sldId id="1033" r:id="rId28"/>
    <p:sldId id="1031" r:id="rId29"/>
    <p:sldId id="894" r:id="rId30"/>
    <p:sldId id="358" r:id="rId31"/>
    <p:sldId id="929" r:id="rId32"/>
    <p:sldId id="1029" r:id="rId33"/>
    <p:sldId id="1030" r:id="rId34"/>
    <p:sldId id="846" r:id="rId35"/>
    <p:sldId id="1036" r:id="rId36"/>
    <p:sldId id="1038" r:id="rId37"/>
    <p:sldId id="1034" r:id="rId38"/>
    <p:sldId id="308" r:id="rId39"/>
    <p:sldId id="1045" r:id="rId40"/>
    <p:sldId id="1050" r:id="rId4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7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392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13/05/2025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13/05/2025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9750A9-5053-4372-9B2E-A820EFFFE5F0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2979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FF5D8A28-EB7F-446C-9844-3B3E5AA1D7F1}" type="slidenum">
              <a:rPr lang="it-IT" altLang="it-IT" sz="2000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27</a:t>
            </a:fld>
            <a:endParaRPr lang="it-IT" altLang="it-IT" sz="2000">
              <a:latin typeface="+mn-lt" charset="0"/>
            </a:endParaRPr>
          </a:p>
        </p:txBody>
      </p:sp>
      <p:sp>
        <p:nvSpPr>
          <p:cNvPr id="297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9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360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13/05/2025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esco.papadia@unige.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367" y="758952"/>
            <a:ext cx="6410131" cy="3227514"/>
          </a:xfrm>
        </p:spPr>
        <p:txBody>
          <a:bodyPr>
            <a:normAutofit/>
          </a:bodyPr>
          <a:lstStyle/>
          <a:p>
            <a:r>
              <a:rPr lang="en-US" dirty="0"/>
              <a:t>Pathophysiology of Cancer in Patients with Obesity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367" y="4508500"/>
            <a:ext cx="6162998" cy="1279652"/>
          </a:xfrm>
        </p:spPr>
        <p:txBody>
          <a:bodyPr>
            <a:noAutofit/>
          </a:bodyPr>
          <a:lstStyle/>
          <a:p>
            <a:r>
              <a:rPr lang="it-IT" sz="1600" b="1" cap="none" dirty="0">
                <a:solidFill>
                  <a:srgbClr val="00ACB6"/>
                </a:solidFill>
              </a:rPr>
              <a:t>Francesco Saverio Papadia, MD, FACS, FEBS (</a:t>
            </a:r>
            <a:r>
              <a:rPr lang="it-IT" sz="1600" b="1" cap="none" dirty="0" err="1">
                <a:solidFill>
                  <a:srgbClr val="00ACB6"/>
                </a:solidFill>
              </a:rPr>
              <a:t>SurgOnc</a:t>
            </a:r>
            <a:r>
              <a:rPr lang="it-IT" sz="1600" b="1" cap="none" dirty="0">
                <a:solidFill>
                  <a:srgbClr val="00ACB6"/>
                </a:solidFill>
              </a:rPr>
              <a:t>)</a:t>
            </a:r>
          </a:p>
          <a:p>
            <a:r>
              <a:rPr lang="it-IT" sz="1600" b="1" cap="none" dirty="0">
                <a:solidFill>
                  <a:srgbClr val="00ACB6"/>
                </a:solidFill>
              </a:rPr>
              <a:t>Department of </a:t>
            </a:r>
            <a:r>
              <a:rPr lang="it-IT" sz="1600" b="1" cap="none" dirty="0" err="1">
                <a:solidFill>
                  <a:srgbClr val="00ACB6"/>
                </a:solidFill>
              </a:rPr>
              <a:t>Surgical</a:t>
            </a:r>
            <a:r>
              <a:rPr lang="it-IT" sz="1600" b="1" cap="none" dirty="0">
                <a:solidFill>
                  <a:srgbClr val="00ACB6"/>
                </a:solidFill>
              </a:rPr>
              <a:t> Sciences and </a:t>
            </a:r>
            <a:r>
              <a:rPr lang="it-IT" sz="1600" b="1" cap="none" dirty="0" err="1">
                <a:solidFill>
                  <a:srgbClr val="00ACB6"/>
                </a:solidFill>
              </a:rPr>
              <a:t>Integrated</a:t>
            </a:r>
            <a:r>
              <a:rPr lang="it-IT" sz="1600" b="1" cap="none" dirty="0">
                <a:solidFill>
                  <a:srgbClr val="00ACB6"/>
                </a:solidFill>
              </a:rPr>
              <a:t> </a:t>
            </a:r>
            <a:r>
              <a:rPr lang="it-IT" sz="1600" b="1" cap="none" dirty="0" err="1">
                <a:solidFill>
                  <a:srgbClr val="00ACB6"/>
                </a:solidFill>
              </a:rPr>
              <a:t>Diagnostics</a:t>
            </a:r>
            <a:r>
              <a:rPr lang="it-IT" sz="1600" b="1" cap="none" dirty="0">
                <a:solidFill>
                  <a:srgbClr val="00ACB6"/>
                </a:solidFill>
              </a:rPr>
              <a:t> DISC</a:t>
            </a:r>
          </a:p>
          <a:p>
            <a:r>
              <a:rPr lang="it-IT" sz="1600" b="1" cap="none" dirty="0" err="1">
                <a:solidFill>
                  <a:srgbClr val="00ACB6"/>
                </a:solidFill>
              </a:rPr>
              <a:t>University</a:t>
            </a:r>
            <a:r>
              <a:rPr lang="it-IT" sz="1600" b="1" cap="none" dirty="0">
                <a:solidFill>
                  <a:srgbClr val="00ACB6"/>
                </a:solidFill>
              </a:rPr>
              <a:t> of Genoa, </a:t>
            </a:r>
            <a:r>
              <a:rPr lang="it-IT" sz="1600" b="1" cap="none" dirty="0" err="1">
                <a:solidFill>
                  <a:srgbClr val="00ACB6"/>
                </a:solidFill>
              </a:rPr>
              <a:t>Italy</a:t>
            </a:r>
            <a:endParaRPr lang="it-IT" sz="1600" b="1" cap="none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A3AC3-7331-4427-91E9-2AA8FD03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Biological Mechanisms of Obesity-Cancer – 1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0BC0C3-ABEF-4C27-9ECC-4002C86EB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Hyperinsulinemia / Insulin Resistance (IR)</a:t>
            </a:r>
            <a:r>
              <a:rPr lang="en-US" dirty="0"/>
              <a:t> and alterations of the </a:t>
            </a:r>
            <a:r>
              <a:rPr lang="en-US" b="1" dirty="0"/>
              <a:t>insulin-like growth factor-I (IGF-I) system</a:t>
            </a:r>
            <a:endParaRPr lang="en-US" dirty="0"/>
          </a:p>
          <a:p>
            <a:r>
              <a:rPr lang="en-US" b="1" dirty="0"/>
              <a:t>Direct effect</a:t>
            </a:r>
            <a:r>
              <a:rPr lang="en-US" dirty="0"/>
              <a:t> through </a:t>
            </a:r>
            <a:r>
              <a:rPr lang="en-US" b="1" dirty="0"/>
              <a:t>mTOR pathway</a:t>
            </a:r>
            <a:r>
              <a:rPr lang="en-US" dirty="0"/>
              <a:t> activation via insulin receptors</a:t>
            </a:r>
          </a:p>
          <a:p>
            <a:r>
              <a:rPr lang="en-US" dirty="0"/>
              <a:t>Increased </a:t>
            </a:r>
            <a:r>
              <a:rPr lang="en-US" b="1" dirty="0"/>
              <a:t>oxidative stress</a:t>
            </a:r>
            <a:r>
              <a:rPr lang="en-US" dirty="0"/>
              <a:t> and </a:t>
            </a:r>
            <a:r>
              <a:rPr lang="en-US" b="1" dirty="0"/>
              <a:t>chronic inflammation</a:t>
            </a:r>
            <a:r>
              <a:rPr lang="en-US" dirty="0"/>
              <a:t> in IR</a:t>
            </a:r>
          </a:p>
          <a:p>
            <a:r>
              <a:rPr lang="en-US" b="1" dirty="0"/>
              <a:t>Antitumor effect of metformin</a:t>
            </a:r>
            <a:r>
              <a:rPr lang="en-US" dirty="0"/>
              <a:t>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224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B5769-F1A2-2CED-F9E4-97BCF0F36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15" y="2495"/>
            <a:ext cx="7852683" cy="2816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48E888-D490-B127-00BE-E45E07911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5928"/>
            <a:ext cx="12192000" cy="21936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E50ABC-AFC7-E98F-FDCD-C95ED04BBC07}"/>
              </a:ext>
            </a:extLst>
          </p:cNvPr>
          <p:cNvSpPr txBox="1"/>
          <p:nvPr/>
        </p:nvSpPr>
        <p:spPr>
          <a:xfrm>
            <a:off x="2024742" y="5382885"/>
            <a:ext cx="830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Low sugar			High sugar</a:t>
            </a:r>
          </a:p>
        </p:txBody>
      </p:sp>
    </p:spTree>
    <p:extLst>
      <p:ext uri="{BB962C8B-B14F-4D97-AF65-F5344CB8AC3E}">
        <p14:creationId xmlns:p14="http://schemas.microsoft.com/office/powerpoint/2010/main" val="325624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1DAAB-CD5D-4E79-9FD1-C0D3383C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Mechanisms</a:t>
            </a:r>
            <a:r>
              <a:rPr lang="it-IT" dirty="0"/>
              <a:t> of </a:t>
            </a:r>
            <a:r>
              <a:rPr lang="it-IT" dirty="0" err="1"/>
              <a:t>Obesity</a:t>
            </a:r>
            <a:r>
              <a:rPr lang="it-IT" dirty="0"/>
              <a:t>-Cancer – 2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BD9F3E-8E57-4500-9C92-D33C471E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Steroid</a:t>
            </a:r>
            <a:r>
              <a:rPr lang="it-IT" b="1" dirty="0"/>
              <a:t>/Sex </a:t>
            </a:r>
            <a:r>
              <a:rPr lang="it-IT" b="1" dirty="0" err="1"/>
              <a:t>Hormone</a:t>
            </a:r>
            <a:r>
              <a:rPr lang="it-IT" b="1" dirty="0"/>
              <a:t> </a:t>
            </a:r>
            <a:r>
              <a:rPr lang="it-IT" b="1" dirty="0" err="1"/>
              <a:t>Biosynthesis</a:t>
            </a:r>
            <a:br>
              <a:rPr lang="it-IT" dirty="0"/>
            </a:b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b="1" dirty="0" err="1"/>
              <a:t>steroid</a:t>
            </a:r>
            <a:r>
              <a:rPr lang="it-IT" b="1" dirty="0"/>
              <a:t> </a:t>
            </a:r>
            <a:r>
              <a:rPr lang="it-IT" b="1" dirty="0" err="1"/>
              <a:t>hormone</a:t>
            </a:r>
            <a:r>
              <a:rPr lang="it-IT" b="1" dirty="0"/>
              <a:t> </a:t>
            </a:r>
            <a:r>
              <a:rPr lang="it-IT" b="1" dirty="0" err="1"/>
              <a:t>concentrations</a:t>
            </a:r>
            <a:r>
              <a:rPr lang="it-IT" dirty="0"/>
              <a:t> and </a:t>
            </a:r>
            <a:r>
              <a:rPr lang="it-IT" dirty="0" err="1"/>
              <a:t>decreased</a:t>
            </a:r>
            <a:r>
              <a:rPr lang="it-IT" dirty="0"/>
              <a:t> </a:t>
            </a:r>
            <a:r>
              <a:rPr lang="it-IT" b="1" dirty="0"/>
              <a:t>sex </a:t>
            </a:r>
            <a:r>
              <a:rPr lang="it-IT" b="1" dirty="0" err="1"/>
              <a:t>hormone-binding</a:t>
            </a:r>
            <a:r>
              <a:rPr lang="it-IT" b="1" dirty="0"/>
              <a:t> </a:t>
            </a:r>
            <a:r>
              <a:rPr lang="it-IT" b="1" dirty="0" err="1"/>
              <a:t>globulin</a:t>
            </a:r>
            <a:r>
              <a:rPr lang="it-IT" b="1" dirty="0"/>
              <a:t> (SHBG)</a:t>
            </a:r>
            <a:r>
              <a:rPr lang="it-IT" dirty="0"/>
              <a:t> are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b="1" dirty="0" err="1"/>
              <a:t>breast</a:t>
            </a:r>
            <a:r>
              <a:rPr lang="it-IT" b="1" dirty="0"/>
              <a:t> </a:t>
            </a:r>
            <a:r>
              <a:rPr lang="it-IT" b="1" dirty="0" err="1"/>
              <a:t>cancer</a:t>
            </a:r>
            <a:r>
              <a:rPr lang="it-IT" b="1" dirty="0"/>
              <a:t> risk</a:t>
            </a:r>
            <a:r>
              <a:rPr lang="it-IT" dirty="0"/>
              <a:t> in </a:t>
            </a:r>
            <a:r>
              <a:rPr lang="it-IT" b="1" dirty="0" err="1"/>
              <a:t>postmenopausal</a:t>
            </a:r>
            <a:r>
              <a:rPr lang="it-IT" b="1" dirty="0"/>
              <a:t> </a:t>
            </a:r>
            <a:r>
              <a:rPr lang="it-IT" b="1" dirty="0" err="1"/>
              <a:t>women</a:t>
            </a:r>
            <a:r>
              <a:rPr lang="it-IT" dirty="0"/>
              <a:t>, </a:t>
            </a:r>
            <a:r>
              <a:rPr lang="it-IT" dirty="0" err="1"/>
              <a:t>especially</a:t>
            </a:r>
            <a:r>
              <a:rPr lang="it-IT" dirty="0"/>
              <a:t> for </a:t>
            </a:r>
            <a:r>
              <a:rPr lang="it-IT" b="1" dirty="0" err="1"/>
              <a:t>hormone</a:t>
            </a:r>
            <a:r>
              <a:rPr lang="it-IT" b="1" dirty="0"/>
              <a:t> receptor-positive (ER+/PR+)</a:t>
            </a:r>
            <a:r>
              <a:rPr lang="it-IT" dirty="0"/>
              <a:t> </a:t>
            </a:r>
            <a:r>
              <a:rPr lang="it-IT" dirty="0" err="1"/>
              <a:t>subtypes</a:t>
            </a:r>
            <a:r>
              <a:rPr lang="it-IT" dirty="0"/>
              <a:t>.</a:t>
            </a:r>
          </a:p>
          <a:p>
            <a:r>
              <a:rPr lang="it-IT" dirty="0" err="1"/>
              <a:t>Estrogens</a:t>
            </a:r>
            <a:r>
              <a:rPr lang="it-IT" dirty="0"/>
              <a:t> </a:t>
            </a:r>
            <a:r>
              <a:rPr lang="it-IT" dirty="0" err="1"/>
              <a:t>promote</a:t>
            </a:r>
            <a:r>
              <a:rPr lang="it-IT" dirty="0"/>
              <a:t> </a:t>
            </a:r>
            <a:r>
              <a:rPr lang="it-IT" b="1" dirty="0" err="1"/>
              <a:t>tumorigenesis</a:t>
            </a:r>
            <a:r>
              <a:rPr lang="it-IT" dirty="0"/>
              <a:t> in </a:t>
            </a:r>
            <a:r>
              <a:rPr lang="it-IT" b="1" dirty="0" err="1"/>
              <a:t>endometrial</a:t>
            </a:r>
            <a:r>
              <a:rPr lang="it-IT" b="1" dirty="0"/>
              <a:t> </a:t>
            </a:r>
            <a:r>
              <a:rPr lang="it-IT" b="1" dirty="0" err="1"/>
              <a:t>tissue</a:t>
            </a:r>
            <a:r>
              <a:rPr lang="it-IT" dirty="0"/>
              <a:t> by </a:t>
            </a:r>
            <a:r>
              <a:rPr lang="it-IT" dirty="0" err="1"/>
              <a:t>stimulating</a:t>
            </a:r>
            <a:r>
              <a:rPr lang="it-IT" dirty="0"/>
              <a:t>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proliferation</a:t>
            </a:r>
            <a:r>
              <a:rPr lang="it-IT" dirty="0"/>
              <a:t> and </a:t>
            </a:r>
            <a:r>
              <a:rPr lang="it-IT" dirty="0" err="1"/>
              <a:t>inhibiting</a:t>
            </a:r>
            <a:r>
              <a:rPr lang="it-IT" dirty="0"/>
              <a:t> </a:t>
            </a:r>
            <a:r>
              <a:rPr lang="it-IT" b="1" dirty="0" err="1"/>
              <a:t>apoptosis</a:t>
            </a:r>
            <a:r>
              <a:rPr lang="it-IT" dirty="0"/>
              <a:t>.</a:t>
            </a:r>
          </a:p>
          <a:p>
            <a:r>
              <a:rPr lang="it-IT" dirty="0" err="1"/>
              <a:t>Controversial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for </a:t>
            </a:r>
            <a:r>
              <a:rPr lang="it-IT" dirty="0" err="1"/>
              <a:t>androgens</a:t>
            </a:r>
            <a:r>
              <a:rPr lang="it-IT" dirty="0"/>
              <a:t> in </a:t>
            </a:r>
            <a:r>
              <a:rPr lang="it-IT" b="1" dirty="0"/>
              <a:t>prostate </a:t>
            </a:r>
            <a:r>
              <a:rPr lang="it-IT" b="1" dirty="0" err="1"/>
              <a:t>cancer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i) No </a:t>
            </a:r>
            <a:r>
              <a:rPr lang="it-IT" dirty="0" err="1"/>
              <a:t>clear</a:t>
            </a:r>
            <a:r>
              <a:rPr lang="it-IT" dirty="0"/>
              <a:t> </a:t>
            </a:r>
            <a:r>
              <a:rPr lang="it-IT" dirty="0" err="1"/>
              <a:t>correlation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steroid</a:t>
            </a:r>
            <a:r>
              <a:rPr lang="it-IT" dirty="0"/>
              <a:t> levels and </a:t>
            </a:r>
            <a:r>
              <a:rPr lang="it-IT" dirty="0" err="1"/>
              <a:t>cancer</a:t>
            </a:r>
            <a:r>
              <a:rPr lang="it-IT" dirty="0"/>
              <a:t> risk</a:t>
            </a:r>
            <a:br>
              <a:rPr lang="it-IT" dirty="0"/>
            </a:br>
            <a:r>
              <a:rPr lang="it-IT" dirty="0"/>
              <a:t>ii) Obese </a:t>
            </a:r>
            <a:r>
              <a:rPr lang="it-IT" dirty="0" err="1"/>
              <a:t>males</a:t>
            </a:r>
            <a:r>
              <a:rPr lang="it-IT" dirty="0"/>
              <a:t> </a:t>
            </a:r>
            <a:r>
              <a:rPr lang="it-IT" dirty="0" err="1"/>
              <a:t>tend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b="1" dirty="0"/>
              <a:t>lower testosterone</a:t>
            </a:r>
            <a:r>
              <a:rPr lang="it-IT" dirty="0"/>
              <a:t> levels</a:t>
            </a:r>
            <a:br>
              <a:rPr lang="it-IT" dirty="0"/>
            </a:br>
            <a:r>
              <a:rPr lang="it-IT" dirty="0"/>
              <a:t>iii) </a:t>
            </a:r>
            <a:r>
              <a:rPr lang="it-IT" b="1" dirty="0"/>
              <a:t>Low testosterone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b="1" dirty="0"/>
              <a:t>more aggressive</a:t>
            </a:r>
            <a:r>
              <a:rPr lang="it-IT" dirty="0"/>
              <a:t> prostate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subtypes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17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C80AA-91F9-4519-A6F1-68B7373B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62F5D-5AB2-4814-9D66-9AA56594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191EC9-EA19-4AF4-BFF6-ECF4FC08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06" y="-48027"/>
            <a:ext cx="7877443" cy="39755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5586411-8B02-4C83-B4C6-69643BC8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577" y="3969778"/>
            <a:ext cx="6708129" cy="28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C80AA-91F9-4519-A6F1-68B7373B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62F5D-5AB2-4814-9D66-9AA56594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8B36D9-87CF-499B-B22F-F970A790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6" y="63057"/>
            <a:ext cx="9429750" cy="6668703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97E909CD-D743-48B9-89E3-ED543C5B366F}"/>
              </a:ext>
            </a:extLst>
          </p:cNvPr>
          <p:cNvSpPr/>
          <p:nvPr/>
        </p:nvSpPr>
        <p:spPr>
          <a:xfrm>
            <a:off x="1914525" y="857250"/>
            <a:ext cx="3933825" cy="381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FF35167-756B-42AF-9E6C-FD089D68570E}"/>
              </a:ext>
            </a:extLst>
          </p:cNvPr>
          <p:cNvSpPr/>
          <p:nvPr/>
        </p:nvSpPr>
        <p:spPr>
          <a:xfrm>
            <a:off x="1914525" y="4057651"/>
            <a:ext cx="4610100" cy="94297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68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BFAD5-FBEF-4886-840D-8D3C4A7A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Mechanisms</a:t>
            </a:r>
            <a:r>
              <a:rPr lang="it-IT" dirty="0"/>
              <a:t> of </a:t>
            </a:r>
            <a:r>
              <a:rPr lang="it-IT" dirty="0" err="1"/>
              <a:t>Obesity</a:t>
            </a:r>
            <a:r>
              <a:rPr lang="it-IT" dirty="0"/>
              <a:t>-Cancer – 3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7D6F8-9EB3-4CCA-8751-D853244A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 err="1"/>
              <a:t>Chronic</a:t>
            </a:r>
            <a:r>
              <a:rPr lang="it-IT" b="1" dirty="0"/>
              <a:t> </a:t>
            </a:r>
            <a:r>
              <a:rPr lang="it-IT" b="1" dirty="0" err="1"/>
              <a:t>Subclinical</a:t>
            </a:r>
            <a:r>
              <a:rPr lang="it-IT" b="1" dirty="0"/>
              <a:t> </a:t>
            </a:r>
            <a:r>
              <a:rPr lang="it-IT" b="1" dirty="0" err="1"/>
              <a:t>Inflammation</a:t>
            </a:r>
            <a:r>
              <a:rPr lang="it-IT" b="1" dirty="0"/>
              <a:t> and </a:t>
            </a:r>
            <a:r>
              <a:rPr lang="it-IT" b="1" dirty="0" err="1"/>
              <a:t>Oxidative</a:t>
            </a:r>
            <a:r>
              <a:rPr lang="it-IT" b="1" dirty="0"/>
              <a:t> Stress</a:t>
            </a:r>
          </a:p>
          <a:p>
            <a:r>
              <a:rPr lang="it-IT" b="1" dirty="0" err="1"/>
              <a:t>Adiponectin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 err="1"/>
              <a:t>inversely</a:t>
            </a:r>
            <a:r>
              <a:rPr lang="it-IT" b="1" dirty="0"/>
              <a:t> </a:t>
            </a:r>
            <a:r>
              <a:rPr lang="it-IT" b="1" dirty="0" err="1"/>
              <a:t>correlated</a:t>
            </a:r>
            <a:r>
              <a:rPr lang="it-IT" dirty="0"/>
              <a:t> with 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cytokines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are </a:t>
            </a:r>
            <a:r>
              <a:rPr lang="it-IT" b="1" dirty="0" err="1"/>
              <a:t>elevated</a:t>
            </a:r>
            <a:r>
              <a:rPr lang="it-IT" b="1" dirty="0"/>
              <a:t> in </a:t>
            </a:r>
            <a:r>
              <a:rPr lang="it-IT" b="1" dirty="0" err="1"/>
              <a:t>obesity</a:t>
            </a:r>
            <a:r>
              <a:rPr lang="it-IT" dirty="0"/>
              <a:t> (TNF-</a:t>
            </a:r>
            <a:r>
              <a:rPr lang="el-GR" dirty="0"/>
              <a:t>α </a:t>
            </a:r>
            <a:r>
              <a:rPr lang="it-IT" dirty="0"/>
              <a:t>and IL-6); </a:t>
            </a:r>
            <a:r>
              <a:rPr lang="it-IT" dirty="0" err="1"/>
              <a:t>adiponectin</a:t>
            </a:r>
            <a:r>
              <a:rPr lang="it-IT" dirty="0"/>
              <a:t> </a:t>
            </a:r>
            <a:r>
              <a:rPr lang="it-IT" dirty="0" err="1"/>
              <a:t>reduces</a:t>
            </a:r>
            <a:r>
              <a:rPr lang="it-IT" dirty="0"/>
              <a:t> </a:t>
            </a:r>
            <a:r>
              <a:rPr lang="it-IT" dirty="0" err="1"/>
              <a:t>activation</a:t>
            </a:r>
            <a:r>
              <a:rPr lang="it-IT" dirty="0"/>
              <a:t> of </a:t>
            </a:r>
            <a:r>
              <a:rPr lang="it-IT" b="1" dirty="0"/>
              <a:t>NF-</a:t>
            </a:r>
            <a:r>
              <a:rPr lang="it-IT" b="1" dirty="0" err="1"/>
              <a:t>kB</a:t>
            </a:r>
            <a:r>
              <a:rPr lang="it-IT" dirty="0"/>
              <a:t>.</a:t>
            </a:r>
          </a:p>
          <a:p>
            <a:r>
              <a:rPr lang="it-IT" b="1" dirty="0" err="1"/>
              <a:t>Leptin</a:t>
            </a:r>
            <a:r>
              <a:rPr lang="it-IT" dirty="0"/>
              <a:t> </a:t>
            </a:r>
            <a:r>
              <a:rPr lang="it-IT" dirty="0" err="1"/>
              <a:t>correlates</a:t>
            </a:r>
            <a:r>
              <a:rPr lang="it-IT" dirty="0"/>
              <a:t> </a:t>
            </a:r>
            <a:r>
              <a:rPr lang="it-IT" b="1" dirty="0" err="1"/>
              <a:t>positively</a:t>
            </a:r>
            <a:r>
              <a:rPr lang="it-IT" dirty="0"/>
              <a:t> with BMI and adipose </a:t>
            </a:r>
            <a:r>
              <a:rPr lang="it-IT" dirty="0" err="1"/>
              <a:t>tissue</a:t>
            </a:r>
            <a:r>
              <a:rPr lang="it-IT" dirty="0"/>
              <a:t>;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exerts</a:t>
            </a:r>
            <a:r>
              <a:rPr lang="it-IT" dirty="0"/>
              <a:t> </a:t>
            </a:r>
            <a:r>
              <a:rPr lang="it-IT" b="1" dirty="0"/>
              <a:t>pro-</a:t>
            </a:r>
            <a:r>
              <a:rPr lang="it-IT" b="1" dirty="0" err="1"/>
              <a:t>inflammatory</a:t>
            </a:r>
            <a:r>
              <a:rPr lang="it-IT" b="1" dirty="0"/>
              <a:t> effects</a:t>
            </a:r>
            <a:r>
              <a:rPr lang="it-IT" dirty="0"/>
              <a:t>, </a:t>
            </a:r>
            <a:r>
              <a:rPr lang="it-IT" dirty="0" err="1"/>
              <a:t>increasing</a:t>
            </a:r>
            <a:r>
              <a:rPr lang="it-IT" dirty="0"/>
              <a:t> IL-1, IL-6, IL-12, TNF-</a:t>
            </a:r>
            <a:r>
              <a:rPr lang="el-GR" dirty="0"/>
              <a:t>α, </a:t>
            </a:r>
            <a:r>
              <a:rPr lang="it-IT" dirty="0"/>
              <a:t>LTB4, and COX2.</a:t>
            </a:r>
            <a:br>
              <a:rPr lang="it-IT" dirty="0"/>
            </a:br>
            <a:r>
              <a:rPr lang="it-IT" dirty="0" err="1"/>
              <a:t>Leptin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promotes</a:t>
            </a:r>
            <a:r>
              <a:rPr lang="it-IT" dirty="0"/>
              <a:t> </a:t>
            </a:r>
            <a:r>
              <a:rPr lang="it-IT" b="1" dirty="0"/>
              <a:t>T and TH1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proliferation</a:t>
            </a:r>
            <a:r>
              <a:rPr lang="it-IT" dirty="0"/>
              <a:t>, and </a:t>
            </a:r>
            <a:r>
              <a:rPr lang="it-IT" dirty="0" err="1"/>
              <a:t>inhibits</a:t>
            </a:r>
            <a:r>
              <a:rPr lang="it-IT" dirty="0"/>
              <a:t> </a:t>
            </a:r>
            <a:r>
              <a:rPr lang="it-IT" b="1" dirty="0" err="1"/>
              <a:t>Tregs</a:t>
            </a:r>
            <a:r>
              <a:rPr lang="it-IT" dirty="0"/>
              <a:t>.</a:t>
            </a:r>
          </a:p>
          <a:p>
            <a:r>
              <a:rPr lang="it-IT" b="1" dirty="0" err="1"/>
              <a:t>Antitumor</a:t>
            </a:r>
            <a:r>
              <a:rPr lang="it-IT" b="1" dirty="0"/>
              <a:t> and anti-</a:t>
            </a:r>
            <a:r>
              <a:rPr lang="it-IT" b="1" dirty="0" err="1"/>
              <a:t>obesity</a:t>
            </a:r>
            <a:r>
              <a:rPr lang="it-IT" b="1" dirty="0"/>
              <a:t> effects</a:t>
            </a:r>
            <a:r>
              <a:rPr lang="it-IT" dirty="0"/>
              <a:t> of some </a:t>
            </a:r>
            <a:r>
              <a:rPr lang="it-IT" dirty="0" err="1"/>
              <a:t>drugs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→ </a:t>
            </a:r>
            <a:r>
              <a:rPr lang="it-IT" b="1" dirty="0" err="1"/>
              <a:t>Metformin</a:t>
            </a:r>
            <a:r>
              <a:rPr lang="it-IT" b="1" dirty="0"/>
              <a:t>!</a:t>
            </a:r>
            <a:br>
              <a:rPr lang="it-IT" dirty="0"/>
            </a:br>
            <a:r>
              <a:rPr lang="it-IT" dirty="0"/>
              <a:t>→ </a:t>
            </a:r>
            <a:r>
              <a:rPr lang="it-IT" b="1" dirty="0" err="1"/>
              <a:t>NSAIDs</a:t>
            </a:r>
            <a:r>
              <a:rPr lang="it-IT" dirty="0"/>
              <a:t> → </a:t>
            </a:r>
            <a:r>
              <a:rPr lang="it-IT" dirty="0" err="1"/>
              <a:t>reduced</a:t>
            </a:r>
            <a:r>
              <a:rPr lang="it-IT" dirty="0"/>
              <a:t> risk of </a:t>
            </a:r>
            <a:r>
              <a:rPr lang="it-IT" b="1" dirty="0" err="1"/>
              <a:t>colorectal</a:t>
            </a:r>
            <a:r>
              <a:rPr lang="it-IT" b="1" dirty="0"/>
              <a:t> </a:t>
            </a:r>
            <a:r>
              <a:rPr lang="it-IT" b="1" dirty="0" err="1"/>
              <a:t>cancer</a:t>
            </a:r>
            <a:r>
              <a:rPr lang="it-IT" b="1" dirty="0"/>
              <a:t> (CRC)</a:t>
            </a:r>
            <a:br>
              <a:rPr lang="it-IT" dirty="0"/>
            </a:br>
            <a:endParaRPr lang="it-IT" dirty="0"/>
          </a:p>
          <a:p>
            <a:r>
              <a:rPr lang="it-IT" dirty="0" err="1"/>
              <a:t>Causal</a:t>
            </a:r>
            <a:r>
              <a:rPr lang="it-IT" dirty="0"/>
              <a:t> relationship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b="1" dirty="0" err="1"/>
              <a:t>obesity</a:t>
            </a:r>
            <a:r>
              <a:rPr lang="it-IT" b="1" dirty="0"/>
              <a:t> and IR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promotes</a:t>
            </a:r>
            <a:r>
              <a:rPr lang="it-IT" dirty="0"/>
              <a:t> </a:t>
            </a:r>
            <a:r>
              <a:rPr lang="it-IT" b="1" dirty="0" err="1"/>
              <a:t>chronic</a:t>
            </a:r>
            <a:r>
              <a:rPr lang="it-IT" b="1" dirty="0"/>
              <a:t> </a:t>
            </a:r>
            <a:r>
              <a:rPr lang="it-IT" b="1" dirty="0" err="1"/>
              <a:t>inflammation</a:t>
            </a:r>
            <a:br>
              <a:rPr lang="it-IT" dirty="0"/>
            </a:br>
            <a:r>
              <a:rPr lang="it-IT" b="1" dirty="0" err="1"/>
              <a:t>Inflammatory</a:t>
            </a:r>
            <a:r>
              <a:rPr lang="it-IT" b="1" dirty="0"/>
              <a:t> </a:t>
            </a:r>
            <a:r>
              <a:rPr lang="it-IT" b="1" dirty="0" err="1"/>
              <a:t>adipocytokines</a:t>
            </a:r>
            <a:r>
              <a:rPr lang="it-IT" dirty="0"/>
              <a:t> </a:t>
            </a:r>
            <a:r>
              <a:rPr lang="it-IT" dirty="0" err="1"/>
              <a:t>affect</a:t>
            </a:r>
            <a:r>
              <a:rPr lang="it-IT" dirty="0"/>
              <a:t> </a:t>
            </a:r>
            <a:r>
              <a:rPr lang="it-IT" b="1" dirty="0" err="1"/>
              <a:t>steroid</a:t>
            </a:r>
            <a:r>
              <a:rPr lang="it-IT" b="1" dirty="0"/>
              <a:t> </a:t>
            </a:r>
            <a:r>
              <a:rPr lang="it-IT" b="1" dirty="0" err="1"/>
              <a:t>hormone</a:t>
            </a:r>
            <a:r>
              <a:rPr lang="it-IT" b="1" dirty="0"/>
              <a:t> </a:t>
            </a:r>
            <a:r>
              <a:rPr lang="it-IT" b="1" dirty="0" err="1"/>
              <a:t>synthesis</a:t>
            </a:r>
            <a:r>
              <a:rPr lang="it-IT" dirty="0"/>
              <a:t> and </a:t>
            </a:r>
            <a:r>
              <a:rPr lang="it-IT" dirty="0" err="1"/>
              <a:t>thereby</a:t>
            </a:r>
            <a:r>
              <a:rPr lang="it-IT" dirty="0"/>
              <a:t> </a:t>
            </a:r>
            <a:r>
              <a:rPr lang="it-IT" dirty="0" err="1"/>
              <a:t>influence</a:t>
            </a:r>
            <a:r>
              <a:rPr lang="it-IT" dirty="0"/>
              <a:t> </a:t>
            </a:r>
            <a:r>
              <a:rPr lang="it-IT" b="1" dirty="0" err="1"/>
              <a:t>tumorigenesis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500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181D24-9B4D-4DFB-8A61-44C8E09C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Biological Mechanisms of Obesity-Cancer – 4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16D8F1-1700-493E-92F2-00053532E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Microenvironment Alterations</a:t>
            </a:r>
          </a:p>
          <a:p>
            <a:r>
              <a:rPr lang="en-US" b="1" dirty="0"/>
              <a:t>Peritumoral adipocytes</a:t>
            </a:r>
            <a:r>
              <a:rPr lang="en-US" dirty="0"/>
              <a:t> promote tumor growth. In </a:t>
            </a:r>
            <a:r>
              <a:rPr lang="en-US" b="1" dirty="0"/>
              <a:t>breast cancer</a:t>
            </a:r>
            <a:r>
              <a:rPr lang="en-US" dirty="0"/>
              <a:t>, they acquire a </a:t>
            </a:r>
            <a:r>
              <a:rPr lang="en-US" b="1" dirty="0"/>
              <a:t>fibroblast-like phenotype</a:t>
            </a:r>
            <a:r>
              <a:rPr lang="en-US" dirty="0"/>
              <a:t> associated with greater invasiveness through production of </a:t>
            </a:r>
            <a:r>
              <a:rPr lang="en-US" b="1" dirty="0"/>
              <a:t>proteases and cytokines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b="1" dirty="0"/>
              <a:t>ovarian cancer</a:t>
            </a:r>
            <a:r>
              <a:rPr lang="en-US" dirty="0"/>
              <a:t>, </a:t>
            </a:r>
            <a:r>
              <a:rPr lang="en-US" b="1" dirty="0"/>
              <a:t>cancer-associated adipocytes (CAAs)</a:t>
            </a:r>
            <a:r>
              <a:rPr lang="en-US" dirty="0"/>
              <a:t> in the </a:t>
            </a:r>
            <a:r>
              <a:rPr lang="en-US" dirty="0" err="1"/>
              <a:t>omentum</a:t>
            </a:r>
            <a:r>
              <a:rPr lang="en-US" dirty="0"/>
              <a:t> increase </a:t>
            </a:r>
            <a:r>
              <a:rPr lang="en-US" b="1" dirty="0"/>
              <a:t>migration and invasion capacity</a:t>
            </a:r>
            <a:r>
              <a:rPr lang="en-US" dirty="0"/>
              <a:t>.</a:t>
            </a:r>
          </a:p>
          <a:p>
            <a:r>
              <a:rPr lang="en-US" b="1" dirty="0"/>
              <a:t>Epithelial-mesenchymal transition (EMT)</a:t>
            </a:r>
            <a:r>
              <a:rPr lang="en-US" dirty="0"/>
              <a:t> occurs through interaction with the </a:t>
            </a:r>
            <a:r>
              <a:rPr lang="en-US" b="1" dirty="0"/>
              <a:t>extracellular matrix</a:t>
            </a:r>
            <a:r>
              <a:rPr lang="en-US" dirty="0"/>
              <a:t>, leading to </a:t>
            </a:r>
            <a:r>
              <a:rPr lang="en-US" b="1" dirty="0"/>
              <a:t>reduced cell adhesion</a:t>
            </a:r>
            <a:r>
              <a:rPr lang="en-US" dirty="0"/>
              <a:t> and </a:t>
            </a:r>
            <a:r>
              <a:rPr lang="en-US" b="1" dirty="0"/>
              <a:t>increased motility</a:t>
            </a:r>
            <a:r>
              <a:rPr lang="en-US" dirty="0"/>
              <a:t> – this is promoted by </a:t>
            </a:r>
            <a:r>
              <a:rPr lang="en-US" b="1" dirty="0"/>
              <a:t>weight gain</a:t>
            </a:r>
            <a:r>
              <a:rPr lang="en-US" dirty="0"/>
              <a:t> and reduced with </a:t>
            </a:r>
            <a:r>
              <a:rPr lang="en-US" b="1" dirty="0"/>
              <a:t>caloric restriction</a:t>
            </a:r>
            <a:r>
              <a:rPr lang="en-US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007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FA09415-DD3A-42AF-BB3D-97EE6FFA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57" y="-492"/>
            <a:ext cx="7901101" cy="22618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024C5ED-28E0-4B95-A964-D47E16D33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97" y="1383890"/>
            <a:ext cx="7865806" cy="40902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79CDE94-2D9D-48BD-A7CA-D3C13062C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469" y="3703939"/>
            <a:ext cx="8219768" cy="293984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E42123-222E-455E-84F1-0A2AE8742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026" y="1836174"/>
            <a:ext cx="6567948" cy="31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BD08954-A2A1-A3F4-5564-14340FE4C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505213"/>
            <a:ext cx="8924925" cy="55054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E72126-E85D-5E60-8ECE-36E3F6B0A412}"/>
              </a:ext>
            </a:extLst>
          </p:cNvPr>
          <p:cNvSpPr txBox="1"/>
          <p:nvPr/>
        </p:nvSpPr>
        <p:spPr>
          <a:xfrm>
            <a:off x="2020508" y="2559887"/>
            <a:ext cx="8048625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“….Signatures SBS88 and ID18, caused by the </a:t>
            </a:r>
            <a:r>
              <a:rPr lang="en-US" sz="2400" b="1" dirty="0"/>
              <a:t>bacteria-produced mutagen colibactin, had higher mutation loads in countries with higher colorectal cancer incidence rates</a:t>
            </a:r>
            <a:r>
              <a:rPr lang="en-US" sz="2400" dirty="0"/>
              <a:t>….</a:t>
            </a:r>
          </a:p>
          <a:p>
            <a:r>
              <a:rPr lang="en-US" sz="2400" dirty="0"/>
              <a:t> SBS88 and ID18 were also enriched in early-onset colorectal cancers, being 3.3 times more common in individuals diagnosed before age 40 than in those over 70, and </a:t>
            </a:r>
            <a:r>
              <a:rPr lang="en-US" sz="2400" b="1" dirty="0"/>
              <a:t>were imprinted early during colorectal cancer development</a:t>
            </a:r>
            <a:r>
              <a:rPr lang="en-US" sz="2400" dirty="0"/>
              <a:t>. Colibactin exposure was further linked to APC driver mutations….”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692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8A4D8D27-6D3F-BA75-330E-03DAE9C6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9391650" cy="35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78A82AB-3EDB-4599-ACBD-550B0C52B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745" y="1647483"/>
            <a:ext cx="7086297" cy="5021822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EA9BD4EF-6743-45D1-867F-DC57E486B134}"/>
              </a:ext>
            </a:extLst>
          </p:cNvPr>
          <p:cNvGrpSpPr/>
          <p:nvPr/>
        </p:nvGrpSpPr>
        <p:grpSpPr>
          <a:xfrm>
            <a:off x="536896" y="721453"/>
            <a:ext cx="10724376" cy="5285647"/>
            <a:chOff x="593766" y="805091"/>
            <a:chExt cx="10667505" cy="5202009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EFA4A6A-B8EA-4CBA-B9D6-8EB2F6ACD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15" y="805091"/>
              <a:ext cx="10624456" cy="5202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5FC65F18-2A91-4F8A-8C1A-2C3227AC657E}"/>
                </a:ext>
              </a:extLst>
            </p:cNvPr>
            <p:cNvSpPr/>
            <p:nvPr/>
          </p:nvSpPr>
          <p:spPr>
            <a:xfrm>
              <a:off x="593766" y="2836057"/>
              <a:ext cx="1514103" cy="3463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63500" dist="38100" dir="270000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EC112447-ACBF-4B38-851B-BFE87F88F807}"/>
                </a:ext>
              </a:extLst>
            </p:cNvPr>
            <p:cNvSpPr/>
            <p:nvPr/>
          </p:nvSpPr>
          <p:spPr>
            <a:xfrm>
              <a:off x="7107051" y="2863270"/>
              <a:ext cx="1514103" cy="3463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63500" dist="38100" dir="270000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988C-667A-B2A4-ED7A-85FB96B4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Case mix disclosure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EDC599-E660-2FC6-42DB-795699AE4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2114"/>
            <a:ext cx="10515600" cy="390452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39CDF9-DAD8-82F1-ACFF-5DDCF94A8BFB}"/>
              </a:ext>
            </a:extLst>
          </p:cNvPr>
          <p:cNvSpPr txBox="1"/>
          <p:nvPr/>
        </p:nvSpPr>
        <p:spPr>
          <a:xfrm>
            <a:off x="838800" y="5589494"/>
            <a:ext cx="83346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No financial conflict of interest to disclose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386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9B06B7-0CBC-3716-6BB7-2E2C24445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54" y="-2058"/>
            <a:ext cx="82867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22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1D5520B-5D63-BBD7-6C25-2348BC0C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112" y="0"/>
            <a:ext cx="8875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6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E536953-613E-CD3C-8358-957B3AC24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0162"/>
            <a:ext cx="114300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6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30AB4CC-0235-2537-1B31-5BF5BB0A7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9525"/>
            <a:ext cx="8782050" cy="3790950"/>
          </a:xfrm>
          <a:prstGeom prst="rect">
            <a:avLst/>
          </a:prstGeom>
        </p:spPr>
      </p:pic>
      <p:pic>
        <p:nvPicPr>
          <p:cNvPr id="4" name="Picture 3" descr="Cromosoma Del Telomero E DNA ...">
            <a:extLst>
              <a:ext uri="{FF2B5EF4-FFF2-40B4-BE49-F238E27FC236}">
                <a16:creationId xmlns:a16="http://schemas.microsoft.com/office/drawing/2014/main" id="{AB10C20A-CFBE-DD0B-F63C-6B5E80A5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810" y="2643671"/>
            <a:ext cx="5131075" cy="40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28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49BCF6-432D-DE2D-830B-C02E5AD3B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845"/>
            <a:ext cx="12192000" cy="56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9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0F900B-C893-4F2E-86EB-6CE40614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4657"/>
            <a:ext cx="8620125" cy="18192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C41692F-C3B8-7215-106F-EB75B9A01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2195512"/>
            <a:ext cx="7543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1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04414F82-7E61-D36D-CB11-74DFEE00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6988"/>
            <a:ext cx="9170988" cy="448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" name="Rettangolo 1">
            <a:extLst>
              <a:ext uri="{FF2B5EF4-FFF2-40B4-BE49-F238E27FC236}">
                <a16:creationId xmlns:a16="http://schemas.microsoft.com/office/drawing/2014/main" id="{82630F61-C927-949E-C359-08F5B7FEA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16439"/>
            <a:ext cx="91440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it-IT" sz="1800" dirty="0">
                <a:latin typeface="Arial" panose="020B0604020202020204" pitchFamily="34" charset="0"/>
              </a:rPr>
              <a:t>“…At EGD, an upward migration of the “Z” line and a biliary-like esophageal reﬂux was found in 73.6% and 74.5% of cases, respectively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it-IT" sz="1800" dirty="0">
                <a:latin typeface="Arial" panose="020B0604020202020204" pitchFamily="34" charset="0"/>
              </a:rPr>
              <a:t>A signiﬁcant increase in the incidence and in the severity of erosive esophagitis (EE) was  evidenced, </a:t>
            </a:r>
            <a:r>
              <a:rPr lang="en-US" altLang="it-IT" sz="1800" u="sng" dirty="0">
                <a:latin typeface="Arial" panose="020B0604020202020204" pitchFamily="34" charset="0"/>
              </a:rPr>
              <a:t>whereas nondysplastic Barrett’s esophagus (BE) was newly diagnosed in 19 patients (17.2%)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it-IT" sz="1800" u="sng" dirty="0">
                <a:latin typeface="Arial" panose="020B0604020202020204" pitchFamily="34" charset="0"/>
              </a:rPr>
              <a:t>No signiﬁcant correlations </a:t>
            </a:r>
            <a:r>
              <a:rPr lang="en-US" altLang="it-IT" sz="1800" dirty="0">
                <a:latin typeface="Arial" panose="020B0604020202020204" pitchFamily="34" charset="0"/>
              </a:rPr>
              <a:t>were found between GERD symptoms and endoscopic ﬁndings…”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4B8D7C6-E534-4090-95CF-8713F258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0369"/>
            <a:ext cx="12192000" cy="319726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314BE06-A76A-4E53-A99C-266C505341A6}"/>
              </a:ext>
            </a:extLst>
          </p:cNvPr>
          <p:cNvSpPr/>
          <p:nvPr/>
        </p:nvSpPr>
        <p:spPr>
          <a:xfrm>
            <a:off x="76200" y="5624036"/>
            <a:ext cx="1203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Lord RVN, </a:t>
            </a:r>
            <a:r>
              <a:rPr lang="it-IT" dirty="0" err="1"/>
              <a:t>DeMeester</a:t>
            </a:r>
            <a:r>
              <a:rPr lang="it-IT" dirty="0"/>
              <a:t> SR, </a:t>
            </a:r>
            <a:r>
              <a:rPr lang="it-IT" dirty="0" err="1"/>
              <a:t>Peters</a:t>
            </a:r>
            <a:r>
              <a:rPr lang="it-IT" dirty="0"/>
              <a:t> JH, Hagen JA, </a:t>
            </a:r>
            <a:r>
              <a:rPr lang="it-IT" dirty="0" err="1"/>
              <a:t>Elyssnia</a:t>
            </a:r>
            <a:r>
              <a:rPr lang="it-IT" dirty="0"/>
              <a:t> D, </a:t>
            </a:r>
            <a:r>
              <a:rPr lang="it-IT" dirty="0" err="1"/>
              <a:t>Sheth</a:t>
            </a:r>
            <a:r>
              <a:rPr lang="it-IT" dirty="0"/>
              <a:t> CT, </a:t>
            </a:r>
            <a:r>
              <a:rPr lang="it-IT" dirty="0" err="1"/>
              <a:t>DeMeester</a:t>
            </a:r>
            <a:r>
              <a:rPr lang="it-IT" dirty="0"/>
              <a:t> TR</a:t>
            </a:r>
          </a:p>
          <a:p>
            <a:r>
              <a:rPr lang="it-IT" dirty="0" err="1"/>
              <a:t>Hiatal</a:t>
            </a:r>
            <a:r>
              <a:rPr lang="it-IT" dirty="0"/>
              <a:t> </a:t>
            </a:r>
            <a:r>
              <a:rPr lang="it-IT" dirty="0" err="1"/>
              <a:t>Hernia</a:t>
            </a:r>
            <a:r>
              <a:rPr lang="it-IT" dirty="0"/>
              <a:t>, Lower </a:t>
            </a:r>
            <a:r>
              <a:rPr lang="it-IT" dirty="0" err="1"/>
              <a:t>Esophageal</a:t>
            </a:r>
            <a:r>
              <a:rPr lang="it-IT" dirty="0"/>
              <a:t> </a:t>
            </a:r>
            <a:r>
              <a:rPr lang="it-IT" dirty="0" err="1"/>
              <a:t>Sphincter</a:t>
            </a:r>
            <a:r>
              <a:rPr lang="it-IT" dirty="0"/>
              <a:t> </a:t>
            </a:r>
            <a:r>
              <a:rPr lang="it-IT" dirty="0" err="1"/>
              <a:t>Incompetence</a:t>
            </a:r>
            <a:r>
              <a:rPr lang="it-IT" dirty="0"/>
              <a:t>, and </a:t>
            </a:r>
            <a:r>
              <a:rPr lang="it-IT" dirty="0" err="1"/>
              <a:t>Effectiveness</a:t>
            </a:r>
            <a:r>
              <a:rPr lang="it-IT" dirty="0"/>
              <a:t> of </a:t>
            </a:r>
            <a:r>
              <a:rPr lang="it-IT" dirty="0" err="1"/>
              <a:t>Nissen</a:t>
            </a:r>
            <a:r>
              <a:rPr lang="it-IT" dirty="0"/>
              <a:t> </a:t>
            </a:r>
            <a:r>
              <a:rPr lang="it-IT" dirty="0" err="1"/>
              <a:t>Fundoplication</a:t>
            </a:r>
            <a:r>
              <a:rPr lang="it-IT" dirty="0"/>
              <a:t> in the Spectrum of </a:t>
            </a:r>
            <a:r>
              <a:rPr lang="it-IT" dirty="0" err="1"/>
              <a:t>Gastroesophageal</a:t>
            </a:r>
            <a:r>
              <a:rPr lang="it-IT" dirty="0"/>
              <a:t> </a:t>
            </a:r>
            <a:r>
              <a:rPr lang="it-IT" dirty="0" err="1"/>
              <a:t>Reflux</a:t>
            </a:r>
            <a:r>
              <a:rPr lang="it-IT" dirty="0"/>
              <a:t> Disease</a:t>
            </a:r>
          </a:p>
          <a:p>
            <a:r>
              <a:rPr lang="it-IT" dirty="0"/>
              <a:t>J </a:t>
            </a:r>
            <a:r>
              <a:rPr lang="it-IT" dirty="0" err="1"/>
              <a:t>Gastrointest</a:t>
            </a:r>
            <a:r>
              <a:rPr lang="it-IT" dirty="0"/>
              <a:t> </a:t>
            </a:r>
            <a:r>
              <a:rPr lang="it-IT" dirty="0" err="1"/>
              <a:t>Surg</a:t>
            </a:r>
            <a:r>
              <a:rPr lang="it-IT" dirty="0"/>
              <a:t> (2009) 13:602–610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256A7E-4F50-432B-9F15-A0DB5EE55AAD}"/>
              </a:ext>
            </a:extLst>
          </p:cNvPr>
          <p:cNvSpPr txBox="1"/>
          <p:nvPr/>
        </p:nvSpPr>
        <p:spPr>
          <a:xfrm>
            <a:off x="2438400" y="133350"/>
            <a:ext cx="733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GERD IS A CHRONIC PROGRESSIVE DISEASE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58ADDD3-3D9A-44E5-AB8E-D514E789C5A2}"/>
              </a:ext>
            </a:extLst>
          </p:cNvPr>
          <p:cNvCxnSpPr/>
          <p:nvPr/>
        </p:nvCxnSpPr>
        <p:spPr>
          <a:xfrm>
            <a:off x="3448050" y="5027630"/>
            <a:ext cx="6019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F59ED0-2EAF-42C7-8A86-646FFD02609C}"/>
              </a:ext>
            </a:extLst>
          </p:cNvPr>
          <p:cNvSpPr txBox="1"/>
          <p:nvPr/>
        </p:nvSpPr>
        <p:spPr>
          <a:xfrm>
            <a:off x="5467350" y="5067300"/>
            <a:ext cx="124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2-16 YEARS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10CF7C5-E54F-486D-B732-7619026F3CB1}"/>
              </a:ext>
            </a:extLst>
          </p:cNvPr>
          <p:cNvCxnSpPr/>
          <p:nvPr/>
        </p:nvCxnSpPr>
        <p:spPr>
          <a:xfrm>
            <a:off x="4152900" y="1333500"/>
            <a:ext cx="0" cy="8001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CCE884-9309-4AAE-A196-DCF598781520}"/>
              </a:ext>
            </a:extLst>
          </p:cNvPr>
          <p:cNvSpPr txBox="1"/>
          <p:nvPr/>
        </p:nvSpPr>
        <p:spPr>
          <a:xfrm>
            <a:off x="3390900" y="990600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 exposure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1582DEE-0DAF-422D-80D1-31A21B1DB500}"/>
              </a:ext>
            </a:extLst>
          </p:cNvPr>
          <p:cNvCxnSpPr/>
          <p:nvPr/>
        </p:nvCxnSpPr>
        <p:spPr>
          <a:xfrm>
            <a:off x="7848600" y="1343025"/>
            <a:ext cx="0" cy="8001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F4D9A94-ABBA-44CF-AEAD-76BCB7E691D4}"/>
              </a:ext>
            </a:extLst>
          </p:cNvPr>
          <p:cNvSpPr txBox="1"/>
          <p:nvPr/>
        </p:nvSpPr>
        <p:spPr>
          <a:xfrm>
            <a:off x="7124700" y="1000125"/>
            <a:ext cx="144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Bile exposure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0065C51E-1362-76E3-7FA4-BEF1FE364581}"/>
              </a:ext>
            </a:extLst>
          </p:cNvPr>
          <p:cNvSpPr/>
          <p:nvPr/>
        </p:nvSpPr>
        <p:spPr>
          <a:xfrm rot="10800000">
            <a:off x="6965004" y="5215034"/>
            <a:ext cx="3005847" cy="2215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085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Immagine 1">
            <a:extLst>
              <a:ext uri="{FF2B5EF4-FFF2-40B4-BE49-F238E27FC236}">
                <a16:creationId xmlns:a16="http://schemas.microsoft.com/office/drawing/2014/main" id="{D818AD67-2EFF-C040-6586-EFF533C0A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1">
            <a:extLst>
              <a:ext uri="{FF2B5EF4-FFF2-40B4-BE49-F238E27FC236}">
                <a16:creationId xmlns:a16="http://schemas.microsoft.com/office/drawing/2014/main" id="{142C32CA-4A5A-497B-9DEA-8083884F3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515" y="2930918"/>
            <a:ext cx="10133901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it-IT" sz="5400" dirty="0">
                <a:latin typeface="Arial" panose="020B0604020202020204" pitchFamily="34" charset="0"/>
              </a:rPr>
              <a:t>“…</a:t>
            </a:r>
            <a:r>
              <a:rPr lang="en-US" altLang="it-IT" sz="5400" b="1" dirty="0">
                <a:latin typeface="Arial" panose="020B0604020202020204" pitchFamily="34" charset="0"/>
              </a:rPr>
              <a:t>where are they all..</a:t>
            </a:r>
            <a:r>
              <a:rPr lang="en-US" altLang="it-IT" sz="5400" dirty="0">
                <a:latin typeface="Arial" panose="020B0604020202020204" pitchFamily="34" charset="0"/>
              </a:rPr>
              <a:t>?!...” </a:t>
            </a:r>
            <a:r>
              <a:rPr lang="en-US" altLang="it-IT" sz="5400" i="1" dirty="0">
                <a:latin typeface="Arial" panose="020B0604020202020204" pitchFamily="34" charset="0"/>
              </a:rPr>
              <a:t>Fermi paradox!</a:t>
            </a:r>
            <a:endParaRPr lang="it-IT" altLang="it-IT" sz="54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5530BDE-B68C-CFC0-1105-E332A902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84" y="6428"/>
            <a:ext cx="9247031" cy="23568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D207231-2C97-39D4-C0F8-C58E36A3E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13" y="2440260"/>
            <a:ext cx="8621054" cy="44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5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AC62D78-C4C4-9E39-490C-46F4FE37D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8" y="363411"/>
            <a:ext cx="11329867" cy="42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294A968-DEAA-1F0D-DFFD-C4A430C9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2" y="0"/>
            <a:ext cx="11285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77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B91C8A76-F2EF-6888-AFCF-E15713ED85FB}"/>
              </a:ext>
            </a:extLst>
          </p:cNvPr>
          <p:cNvGrpSpPr/>
          <p:nvPr/>
        </p:nvGrpSpPr>
        <p:grpSpPr>
          <a:xfrm>
            <a:off x="951722" y="-387"/>
            <a:ext cx="10814179" cy="6858387"/>
            <a:chOff x="1190625" y="-386"/>
            <a:chExt cx="9810750" cy="510578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6C50BDE-8335-E115-8426-21AF018B2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737" y="-386"/>
              <a:ext cx="8772525" cy="189547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3A39AB-C1EB-07EC-6B06-014EA9FF6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5" y="1752600"/>
              <a:ext cx="9810750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15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0C2D99-516F-4DB0-9DFE-4FAC8F61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-10132"/>
            <a:ext cx="8153400" cy="43148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E907F6-64FB-465E-B78B-1A2FAB98D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66" y="2525226"/>
            <a:ext cx="8570180" cy="4340479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539D9D43-EF07-448E-BD1B-7E8D9881ECBC}"/>
              </a:ext>
            </a:extLst>
          </p:cNvPr>
          <p:cNvSpPr/>
          <p:nvPr/>
        </p:nvSpPr>
        <p:spPr>
          <a:xfrm>
            <a:off x="2117969" y="4235938"/>
            <a:ext cx="3063631" cy="296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14A6DA8-5D77-4CB9-B3CE-831EF2F62D9F}"/>
              </a:ext>
            </a:extLst>
          </p:cNvPr>
          <p:cNvSpPr/>
          <p:nvPr/>
        </p:nvSpPr>
        <p:spPr>
          <a:xfrm>
            <a:off x="2160956" y="6123355"/>
            <a:ext cx="3063631" cy="296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595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3F9C098-7A1C-4289-BC74-CF11D06B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40" y="4762"/>
            <a:ext cx="7352660" cy="26724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B05AA8F-09BC-41AB-A9D3-9195956C4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74" y="2700337"/>
            <a:ext cx="3689326" cy="25765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4B48E4B-7B08-47E2-8B5A-FB8EC8F2D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906" y="2705100"/>
            <a:ext cx="3743994" cy="25765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64C76E-8064-4F15-B6D9-574E459EF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44" y="2493108"/>
            <a:ext cx="11234181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27EC11-07A4-4A71-AB56-237BDAFE5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29" y="11029"/>
            <a:ext cx="8455742" cy="234991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869DC20-EFCF-484F-99E4-4BD37188C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03" y="2624880"/>
            <a:ext cx="8069874" cy="34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11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206F7B6-0C6B-9B21-8814-98E7AE1F4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20" y="21560"/>
            <a:ext cx="7660758" cy="184727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575998-207A-351E-6FF7-B17B24F06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75" y="1868834"/>
            <a:ext cx="8838811" cy="49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01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B85ED-0F46-4020-9382-BBA55D5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03CA49-7FEB-4586-96C4-3C314650B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Several</a:t>
            </a:r>
            <a:r>
              <a:rPr lang="it-IT" sz="2800" dirty="0"/>
              <a:t> </a:t>
            </a:r>
            <a:r>
              <a:rPr lang="it-IT" sz="2800" dirty="0" err="1"/>
              <a:t>mechanisms</a:t>
            </a:r>
            <a:r>
              <a:rPr lang="it-IT" sz="2800" dirty="0"/>
              <a:t> are </a:t>
            </a:r>
            <a:r>
              <a:rPr lang="it-IT" sz="2800" dirty="0" err="1"/>
              <a:t>responsible</a:t>
            </a:r>
            <a:r>
              <a:rPr lang="it-IT" sz="2800" dirty="0"/>
              <a:t> for the </a:t>
            </a:r>
            <a:r>
              <a:rPr lang="it-IT" sz="2800" dirty="0" err="1"/>
              <a:t>increased</a:t>
            </a:r>
            <a:r>
              <a:rPr lang="it-IT" sz="2800" dirty="0"/>
              <a:t> risk of </a:t>
            </a:r>
            <a:r>
              <a:rPr lang="it-IT" sz="2800" dirty="0" err="1"/>
              <a:t>cancer</a:t>
            </a:r>
            <a:r>
              <a:rPr lang="it-IT" sz="2800" dirty="0"/>
              <a:t> in </a:t>
            </a:r>
            <a:r>
              <a:rPr lang="it-IT" sz="2800" dirty="0" err="1"/>
              <a:t>patients</a:t>
            </a:r>
            <a:r>
              <a:rPr lang="it-IT" sz="2800" dirty="0"/>
              <a:t> with </a:t>
            </a:r>
            <a:r>
              <a:rPr lang="it-IT" sz="2800" dirty="0" err="1"/>
              <a:t>obesity</a:t>
            </a:r>
            <a:endParaRPr lang="it-IT" sz="2800" dirty="0"/>
          </a:p>
          <a:p>
            <a:r>
              <a:rPr lang="it-IT" sz="2800" dirty="0"/>
              <a:t>MBS </a:t>
            </a:r>
            <a:r>
              <a:rPr lang="it-IT" sz="2800" dirty="0" err="1"/>
              <a:t>clearly</a:t>
            </a:r>
            <a:r>
              <a:rPr lang="it-IT" sz="2800" dirty="0"/>
              <a:t> </a:t>
            </a:r>
            <a:r>
              <a:rPr lang="it-IT" sz="2800" dirty="0" err="1"/>
              <a:t>reduces</a:t>
            </a:r>
            <a:r>
              <a:rPr lang="it-IT" sz="2800" dirty="0"/>
              <a:t> the risk of </a:t>
            </a:r>
            <a:r>
              <a:rPr lang="it-IT" sz="2800" dirty="0" err="1"/>
              <a:t>most</a:t>
            </a:r>
            <a:r>
              <a:rPr lang="it-IT" sz="2800" dirty="0"/>
              <a:t> </a:t>
            </a:r>
            <a:r>
              <a:rPr lang="it-IT" sz="2800" dirty="0" err="1"/>
              <a:t>obesity-associated</a:t>
            </a:r>
            <a:r>
              <a:rPr lang="it-IT" sz="2800" dirty="0"/>
              <a:t> </a:t>
            </a:r>
            <a:r>
              <a:rPr lang="it-IT" sz="2800" dirty="0" err="1"/>
              <a:t>cancers</a:t>
            </a:r>
            <a:endParaRPr lang="it-IT" sz="2800" dirty="0"/>
          </a:p>
          <a:p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happens</a:t>
            </a:r>
            <a:r>
              <a:rPr lang="it-IT" sz="2800" dirty="0"/>
              <a:t> </a:t>
            </a:r>
            <a:r>
              <a:rPr lang="it-IT" sz="2800" dirty="0" err="1"/>
              <a:t>despite</a:t>
            </a:r>
            <a:r>
              <a:rPr lang="it-IT" sz="2800" dirty="0"/>
              <a:t> the </a:t>
            </a:r>
            <a:r>
              <a:rPr lang="it-IT" sz="2800" dirty="0" err="1"/>
              <a:t>increase</a:t>
            </a:r>
            <a:r>
              <a:rPr lang="it-IT" sz="2800" dirty="0"/>
              <a:t> of </a:t>
            </a:r>
            <a:r>
              <a:rPr lang="it-IT" sz="2800" dirty="0" err="1"/>
              <a:t>certain</a:t>
            </a:r>
            <a:r>
              <a:rPr lang="it-IT" sz="2800" dirty="0"/>
              <a:t> </a:t>
            </a:r>
            <a:r>
              <a:rPr lang="it-IT" sz="2800" dirty="0" err="1"/>
              <a:t>pre-neoplastic</a:t>
            </a:r>
            <a:r>
              <a:rPr lang="it-IT" sz="2800" dirty="0"/>
              <a:t> </a:t>
            </a:r>
            <a:r>
              <a:rPr lang="it-IT" sz="2800" dirty="0" err="1"/>
              <a:t>lesions</a:t>
            </a:r>
            <a:r>
              <a:rPr lang="it-IT" sz="2800" dirty="0"/>
              <a:t> (e.g., BE, </a:t>
            </a:r>
            <a:r>
              <a:rPr lang="it-IT" sz="2800" dirty="0" err="1"/>
              <a:t>increased</a:t>
            </a:r>
            <a:r>
              <a:rPr lang="it-IT" sz="2800" dirty="0"/>
              <a:t> </a:t>
            </a:r>
            <a:r>
              <a:rPr lang="it-IT" sz="2800" dirty="0" err="1"/>
              <a:t>epithelial</a:t>
            </a:r>
            <a:r>
              <a:rPr lang="it-IT" sz="2800" dirty="0"/>
              <a:t> </a:t>
            </a:r>
            <a:r>
              <a:rPr lang="it-IT" sz="2800" dirty="0" err="1"/>
              <a:t>proliferation</a:t>
            </a:r>
            <a:r>
              <a:rPr lang="it-IT" sz="2800" dirty="0"/>
              <a:t> </a:t>
            </a:r>
            <a:r>
              <a:rPr lang="it-IT" sz="2800" dirty="0" err="1"/>
              <a:t>after</a:t>
            </a:r>
            <a:r>
              <a:rPr lang="it-IT" sz="2800" dirty="0"/>
              <a:t> RYGB)</a:t>
            </a:r>
          </a:p>
        </p:txBody>
      </p:sp>
    </p:spTree>
    <p:extLst>
      <p:ext uri="{BB962C8B-B14F-4D97-AF65-F5344CB8AC3E}">
        <p14:creationId xmlns:p14="http://schemas.microsoft.com/office/powerpoint/2010/main" val="2845028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180" y="758952"/>
            <a:ext cx="5501500" cy="3227514"/>
          </a:xfrm>
        </p:spPr>
        <p:txBody>
          <a:bodyPr>
            <a:normAutofit/>
          </a:bodyPr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6B0B9-4183-F81B-B610-E14EEE1BC304}"/>
              </a:ext>
            </a:extLst>
          </p:cNvPr>
          <p:cNvSpPr txBox="1"/>
          <p:nvPr/>
        </p:nvSpPr>
        <p:spPr>
          <a:xfrm>
            <a:off x="5661455" y="4137454"/>
            <a:ext cx="536900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​</a:t>
            </a:r>
            <a:br>
              <a:rPr lang="en-US" sz="3200" dirty="0"/>
            </a:br>
            <a:r>
              <a:rPr lang="en-US" sz="3200" dirty="0"/>
              <a:t>​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francesco.papadia@unige.it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20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7D03EFC-D451-2985-B014-661A8DE3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592" y="-3295"/>
            <a:ext cx="9578686" cy="32935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9B202DE-2080-A886-E65A-53208BF5C6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8267" r="-113" b="8533"/>
          <a:stretch/>
        </p:blipFill>
        <p:spPr>
          <a:xfrm>
            <a:off x="1793483" y="3231700"/>
            <a:ext cx="8892026" cy="36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F17FF-9746-26E2-7646-335B9D5CC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" y="3106945"/>
            <a:ext cx="12184407" cy="1582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680A8-CCCC-C3FB-509B-9434C559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" y="4786659"/>
            <a:ext cx="12194759" cy="1867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8298CA-5655-C056-0A03-2082C1E91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203" y="-126102"/>
            <a:ext cx="97345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5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C6292-1584-9E40-B44A-3F2E59336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9699443-3F2E-B129-2318-9B863AB0884C}"/>
              </a:ext>
            </a:extLst>
          </p:cNvPr>
          <p:cNvGrpSpPr/>
          <p:nvPr/>
        </p:nvGrpSpPr>
        <p:grpSpPr>
          <a:xfrm>
            <a:off x="1684816" y="2304661"/>
            <a:ext cx="8998735" cy="4553339"/>
            <a:chOff x="453175" y="-693"/>
            <a:chExt cx="11388017" cy="685869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97D25199-EF1D-798D-20CF-6780CEC8D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175" y="-693"/>
              <a:ext cx="11388017" cy="6858693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0351218-8869-D504-ED88-700C3A1DC120}"/>
                </a:ext>
              </a:extLst>
            </p:cNvPr>
            <p:cNvSpPr/>
            <p:nvPr/>
          </p:nvSpPr>
          <p:spPr>
            <a:xfrm>
              <a:off x="1473200" y="3429000"/>
              <a:ext cx="8453120" cy="2895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77DC31D5-6EFE-8C6E-2D4F-A6AD9360A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29" y="-1032"/>
            <a:ext cx="6425741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0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E10C3B-68EA-4506-9490-318FFF17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217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Paradoxical Association Between Obesity, Cancer Risk, and Mortality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8F5477-0D5F-48FC-986C-B0124BD9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Obesity is associated with a </a:t>
            </a:r>
            <a:r>
              <a:rPr lang="en-US" b="1" dirty="0"/>
              <a:t>reduced risk</a:t>
            </a:r>
            <a:r>
              <a:rPr lang="en-US" dirty="0"/>
              <a:t> of breast cancer (BC) in premenopausal women, </a:t>
            </a:r>
            <a:r>
              <a:rPr lang="en-US" b="1" dirty="0"/>
              <a:t>non-small cell lung cancer (NSCLC)</a:t>
            </a:r>
            <a:r>
              <a:rPr lang="en-US" dirty="0"/>
              <a:t>, and </a:t>
            </a:r>
            <a:r>
              <a:rPr lang="en-US" b="1" dirty="0"/>
              <a:t>head and neck cancers </a:t>
            </a:r>
            <a:r>
              <a:rPr lang="en-US" dirty="0"/>
              <a:t>(IARC working group), while it is associated with </a:t>
            </a:r>
            <a:r>
              <a:rPr lang="en-US" b="1" dirty="0"/>
              <a:t>better survival</a:t>
            </a:r>
            <a:r>
              <a:rPr lang="en-US" dirty="0"/>
              <a:t> in NSCLC, renal carcinoma, and metastatic colorectal cancer (mCRC).</a:t>
            </a:r>
          </a:p>
          <a:p>
            <a:r>
              <a:rPr lang="en-US" b="1" dirty="0"/>
              <a:t>Possible explanations</a:t>
            </a:r>
            <a:r>
              <a:rPr lang="en-US" dirty="0"/>
              <a:t> for this paradoxical phenomenon in oncology patients may include: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Inadequacy of BMI</a:t>
            </a:r>
            <a:r>
              <a:rPr lang="en-US" dirty="0"/>
              <a:t> as a measure of overall adiposity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Selection, stratification, and diagnostic biases</a:t>
            </a:r>
            <a:r>
              <a:rPr lang="en-US" dirty="0"/>
              <a:t> in studies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Confounding factors</a:t>
            </a:r>
            <a:r>
              <a:rPr lang="en-US" dirty="0"/>
              <a:t> such as age, smoking, and physical activity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Reverse causality</a:t>
            </a:r>
            <a:r>
              <a:rPr lang="en-US" dirty="0"/>
              <a:t> – cancer cachexia, and increased </a:t>
            </a:r>
            <a:r>
              <a:rPr lang="en-US" b="1" dirty="0"/>
              <a:t>nutritional reserves</a:t>
            </a:r>
            <a:r>
              <a:rPr lang="en-US" dirty="0"/>
              <a:t> in advanced cases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799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33C83-8850-4445-856D-08A46B0E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6174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Mechanisms</a:t>
            </a:r>
            <a:r>
              <a:rPr lang="it-IT" dirty="0"/>
              <a:t> of </a:t>
            </a:r>
            <a:r>
              <a:rPr lang="it-IT" dirty="0" err="1"/>
              <a:t>Obesity</a:t>
            </a:r>
            <a:r>
              <a:rPr lang="it-IT" dirty="0"/>
              <a:t>-Cancer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D8527F-9469-432B-BB00-CB10E9F7E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Hyperinsulinemia</a:t>
            </a:r>
            <a:r>
              <a:rPr lang="it-IT" b="1" dirty="0"/>
              <a:t>/</a:t>
            </a:r>
            <a:r>
              <a:rPr lang="it-IT" b="1" dirty="0" err="1"/>
              <a:t>Insulin</a:t>
            </a:r>
            <a:r>
              <a:rPr lang="it-IT" b="1" dirty="0"/>
              <a:t> </a:t>
            </a:r>
            <a:r>
              <a:rPr lang="it-IT" b="1" dirty="0" err="1"/>
              <a:t>Resistance</a:t>
            </a:r>
            <a:r>
              <a:rPr lang="it-IT" b="1" dirty="0"/>
              <a:t> (IR)</a:t>
            </a:r>
            <a:r>
              <a:rPr lang="it-IT" dirty="0"/>
              <a:t> and </a:t>
            </a:r>
            <a:r>
              <a:rPr lang="it-IT" dirty="0" err="1"/>
              <a:t>alterations</a:t>
            </a:r>
            <a:r>
              <a:rPr lang="it-IT" dirty="0"/>
              <a:t> in the </a:t>
            </a:r>
            <a:r>
              <a:rPr lang="it-IT" b="1" dirty="0" err="1"/>
              <a:t>insulin</a:t>
            </a:r>
            <a:r>
              <a:rPr lang="it-IT" b="1" dirty="0"/>
              <a:t>-like growth factor-I (IGF-I) system</a:t>
            </a:r>
            <a:endParaRPr lang="it-IT" dirty="0"/>
          </a:p>
          <a:p>
            <a:r>
              <a:rPr lang="it-IT" dirty="0" err="1"/>
              <a:t>Synthesis</a:t>
            </a:r>
            <a:r>
              <a:rPr lang="it-IT" dirty="0"/>
              <a:t> and </a:t>
            </a:r>
            <a:r>
              <a:rPr lang="it-IT" dirty="0" err="1"/>
              <a:t>metabolism</a:t>
            </a:r>
            <a:r>
              <a:rPr lang="it-IT" dirty="0"/>
              <a:t> of </a:t>
            </a:r>
            <a:r>
              <a:rPr lang="it-IT" b="1" dirty="0" err="1"/>
              <a:t>steroid</a:t>
            </a:r>
            <a:r>
              <a:rPr lang="it-IT" b="1" dirty="0"/>
              <a:t> sex </a:t>
            </a:r>
            <a:r>
              <a:rPr lang="it-IT" b="1" dirty="0" err="1"/>
              <a:t>hormones</a:t>
            </a:r>
            <a:endParaRPr lang="it-IT" dirty="0"/>
          </a:p>
          <a:p>
            <a:r>
              <a:rPr lang="it-IT" b="1" dirty="0" err="1"/>
              <a:t>Chronic</a:t>
            </a:r>
            <a:r>
              <a:rPr lang="it-IT" b="1" dirty="0"/>
              <a:t> </a:t>
            </a:r>
            <a:r>
              <a:rPr lang="it-IT" b="1" dirty="0" err="1"/>
              <a:t>subclinical</a:t>
            </a:r>
            <a:r>
              <a:rPr lang="it-IT" b="1" dirty="0"/>
              <a:t> </a:t>
            </a:r>
            <a:r>
              <a:rPr lang="it-IT" b="1" dirty="0" err="1"/>
              <a:t>inflammation</a:t>
            </a:r>
            <a:r>
              <a:rPr lang="it-IT" dirty="0"/>
              <a:t> and </a:t>
            </a:r>
            <a:r>
              <a:rPr lang="it-IT" b="1" dirty="0" err="1"/>
              <a:t>oxidative</a:t>
            </a:r>
            <a:r>
              <a:rPr lang="it-IT" b="1" dirty="0"/>
              <a:t> stress</a:t>
            </a:r>
            <a:endParaRPr lang="it-IT" dirty="0"/>
          </a:p>
          <a:p>
            <a:r>
              <a:rPr lang="it-IT" dirty="0" err="1"/>
              <a:t>Alterations</a:t>
            </a:r>
            <a:r>
              <a:rPr lang="it-IT" dirty="0"/>
              <a:t> in the </a:t>
            </a:r>
            <a:r>
              <a:rPr lang="it-IT" b="1" dirty="0" err="1"/>
              <a:t>microenvironment</a:t>
            </a:r>
            <a:r>
              <a:rPr lang="it-IT" b="1" dirty="0"/>
              <a:t>/</a:t>
            </a:r>
            <a:r>
              <a:rPr lang="it-IT" b="1" dirty="0" err="1"/>
              <a:t>extracellular</a:t>
            </a:r>
            <a:r>
              <a:rPr lang="it-IT" b="1" dirty="0"/>
              <a:t> </a:t>
            </a:r>
            <a:r>
              <a:rPr lang="it-IT" b="1" dirty="0" err="1"/>
              <a:t>matrix</a:t>
            </a:r>
            <a:endParaRPr lang="it-IT" dirty="0"/>
          </a:p>
          <a:p>
            <a:r>
              <a:rPr lang="it-IT" b="1" dirty="0" err="1"/>
              <a:t>Microbiome</a:t>
            </a:r>
            <a:r>
              <a:rPr lang="it-IT" b="1" dirty="0"/>
              <a:t> changes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55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73F7F-2E1B-431B-A442-B6AD54B3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FCDC6E-3FD4-4544-A693-43B45FCB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B7F938-E789-4EBF-979E-9B3D2EDB2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37" y="0"/>
            <a:ext cx="10320326" cy="684342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A607ED6-DB4E-4F5A-91C4-4D1025386C78}"/>
              </a:ext>
            </a:extLst>
          </p:cNvPr>
          <p:cNvSpPr/>
          <p:nvPr/>
        </p:nvSpPr>
        <p:spPr>
          <a:xfrm>
            <a:off x="5401559" y="5175317"/>
            <a:ext cx="1715678" cy="1432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FD5B3A-946E-427E-8057-C5B3427B805C}"/>
              </a:ext>
            </a:extLst>
          </p:cNvPr>
          <p:cNvSpPr/>
          <p:nvPr/>
        </p:nvSpPr>
        <p:spPr>
          <a:xfrm>
            <a:off x="7275759" y="4423043"/>
            <a:ext cx="1715678" cy="83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35AFAE8-C502-4579-B251-B11E56F00E22}"/>
              </a:ext>
            </a:extLst>
          </p:cNvPr>
          <p:cNvSpPr/>
          <p:nvPr/>
        </p:nvSpPr>
        <p:spPr>
          <a:xfrm>
            <a:off x="3721906" y="4448979"/>
            <a:ext cx="1715678" cy="83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97E90B9-36A9-4498-B85C-DBDB0FF9B305}"/>
              </a:ext>
            </a:extLst>
          </p:cNvPr>
          <p:cNvSpPr/>
          <p:nvPr/>
        </p:nvSpPr>
        <p:spPr>
          <a:xfrm>
            <a:off x="7117237" y="2824453"/>
            <a:ext cx="2581240" cy="684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F0EB2AD-1593-45DD-909F-52355704ECA9}"/>
              </a:ext>
            </a:extLst>
          </p:cNvPr>
          <p:cNvSpPr/>
          <p:nvPr/>
        </p:nvSpPr>
        <p:spPr>
          <a:xfrm>
            <a:off x="5404798" y="3019012"/>
            <a:ext cx="1715678" cy="83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95FF73-CA86-4D74-9EDF-6BE37B2045DF}"/>
              </a:ext>
            </a:extLst>
          </p:cNvPr>
          <p:cNvSpPr/>
          <p:nvPr/>
        </p:nvSpPr>
        <p:spPr>
          <a:xfrm>
            <a:off x="2354094" y="2892553"/>
            <a:ext cx="3180770" cy="61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FA178FB-DE2B-400D-BCA4-700BCE38D2D3}"/>
              </a:ext>
            </a:extLst>
          </p:cNvPr>
          <p:cNvSpPr/>
          <p:nvPr/>
        </p:nvSpPr>
        <p:spPr>
          <a:xfrm>
            <a:off x="8566293" y="1177336"/>
            <a:ext cx="2260591" cy="842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73BA775-B10E-433F-8E1E-4A58A20B414F}"/>
              </a:ext>
            </a:extLst>
          </p:cNvPr>
          <p:cNvSpPr/>
          <p:nvPr/>
        </p:nvSpPr>
        <p:spPr>
          <a:xfrm>
            <a:off x="1455357" y="1229112"/>
            <a:ext cx="2795630" cy="83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5C25E8E-5690-43FE-9245-D6E1BBF39927}"/>
              </a:ext>
            </a:extLst>
          </p:cNvPr>
          <p:cNvSpPr/>
          <p:nvPr/>
        </p:nvSpPr>
        <p:spPr>
          <a:xfrm>
            <a:off x="8822987" y="13151"/>
            <a:ext cx="1935644" cy="24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6A35957-72DD-49F8-9F0A-ABA6FC7ADE77}"/>
              </a:ext>
            </a:extLst>
          </p:cNvPr>
          <p:cNvSpPr/>
          <p:nvPr/>
        </p:nvSpPr>
        <p:spPr>
          <a:xfrm>
            <a:off x="1315919" y="9903"/>
            <a:ext cx="1715678" cy="21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276AEA-9E5E-461D-BBB5-9B3BD839D57F}"/>
              </a:ext>
            </a:extLst>
          </p:cNvPr>
          <p:cNvSpPr txBox="1"/>
          <p:nvPr/>
        </p:nvSpPr>
        <p:spPr>
          <a:xfrm>
            <a:off x="219075" y="1197464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↓ </a:t>
            </a:r>
            <a:r>
              <a:rPr lang="it-IT" dirty="0" err="1"/>
              <a:t>Adiponectin</a:t>
            </a:r>
            <a:r>
              <a:rPr lang="it-IT" dirty="0"/>
              <a:t> production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57246E-17B3-47A5-89EA-928841CAE177}"/>
              </a:ext>
            </a:extLst>
          </p:cNvPr>
          <p:cNvSpPr txBox="1"/>
          <p:nvPr/>
        </p:nvSpPr>
        <p:spPr>
          <a:xfrm>
            <a:off x="371475" y="1676400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Chronic</a:t>
            </a:r>
            <a:r>
              <a:rPr lang="it-IT" b="1" dirty="0"/>
              <a:t> </a:t>
            </a:r>
            <a:r>
              <a:rPr lang="it-IT" b="1" dirty="0" err="1"/>
              <a:t>subclinical</a:t>
            </a:r>
            <a:r>
              <a:rPr lang="it-IT" b="1" dirty="0"/>
              <a:t> </a:t>
            </a:r>
            <a:r>
              <a:rPr lang="it-IT" b="1" dirty="0" err="1"/>
              <a:t>inflammation</a:t>
            </a:r>
            <a:endParaRPr lang="it-IT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AB186B-CC3E-4F39-9096-61C10B7E32F8}"/>
              </a:ext>
            </a:extLst>
          </p:cNvPr>
          <p:cNvSpPr txBox="1"/>
          <p:nvPr/>
        </p:nvSpPr>
        <p:spPr>
          <a:xfrm>
            <a:off x="2006891" y="3079546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Altered</a:t>
            </a:r>
            <a:r>
              <a:rPr lang="it-IT" b="1" dirty="0"/>
              <a:t> </a:t>
            </a:r>
            <a:r>
              <a:rPr lang="it-IT" b="1" dirty="0" err="1"/>
              <a:t>steroid</a:t>
            </a:r>
            <a:r>
              <a:rPr lang="it-IT" b="1" dirty="0"/>
              <a:t> </a:t>
            </a:r>
            <a:r>
              <a:rPr lang="it-IT" b="1" dirty="0" err="1"/>
              <a:t>metabolism</a:t>
            </a:r>
            <a:endParaRPr lang="it-IT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30B90A1-D996-4D2C-8182-16F9B47FB7CE}"/>
              </a:ext>
            </a:extLst>
          </p:cNvPr>
          <p:cNvSpPr txBox="1"/>
          <p:nvPr/>
        </p:nvSpPr>
        <p:spPr>
          <a:xfrm>
            <a:off x="4205506" y="3387317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Insulin</a:t>
            </a:r>
            <a:r>
              <a:rPr lang="it-IT" b="1" dirty="0"/>
              <a:t> </a:t>
            </a:r>
            <a:r>
              <a:rPr lang="it-IT" b="1" dirty="0" err="1"/>
              <a:t>resistance</a:t>
            </a:r>
            <a:r>
              <a:rPr lang="it-IT" b="1" dirty="0"/>
              <a:t> – </a:t>
            </a:r>
            <a:r>
              <a:rPr lang="it-IT" b="1" dirty="0" err="1"/>
              <a:t>diabetes</a:t>
            </a:r>
            <a:endParaRPr lang="it-IT" b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00FE43B-6951-46A6-9A4A-5F44ED887433}"/>
              </a:ext>
            </a:extLst>
          </p:cNvPr>
          <p:cNvSpPr txBox="1"/>
          <p:nvPr/>
        </p:nvSpPr>
        <p:spPr>
          <a:xfrm>
            <a:off x="7286625" y="19050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Microbiome</a:t>
            </a:r>
            <a:r>
              <a:rPr lang="it-IT" b="1" dirty="0"/>
              <a:t> </a:t>
            </a:r>
            <a:r>
              <a:rPr lang="it-IT" b="1" dirty="0" err="1"/>
              <a:t>alteration</a:t>
            </a:r>
            <a:endParaRPr lang="it-IT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2ADA263-C63B-4077-956A-E71967CEB317}"/>
              </a:ext>
            </a:extLst>
          </p:cNvPr>
          <p:cNvSpPr txBox="1"/>
          <p:nvPr/>
        </p:nvSpPr>
        <p:spPr>
          <a:xfrm>
            <a:off x="7905750" y="2857500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intake of saturated fats</a:t>
            </a:r>
            <a:endParaRPr lang="it-IT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776F219-7433-42B8-A9A0-E6A4DEDE7706}"/>
              </a:ext>
            </a:extLst>
          </p:cNvPr>
          <p:cNvSpPr txBox="1"/>
          <p:nvPr/>
        </p:nvSpPr>
        <p:spPr>
          <a:xfrm>
            <a:off x="8743951" y="3810000"/>
            <a:ext cx="344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Changes in </a:t>
            </a:r>
            <a:r>
              <a:rPr lang="fr-FR" b="1" dirty="0" err="1"/>
              <a:t>extracellular</a:t>
            </a:r>
            <a:r>
              <a:rPr lang="fr-FR" b="1" dirty="0"/>
              <a:t> matrix and </a:t>
            </a:r>
            <a:r>
              <a:rPr lang="fr-FR" b="1" dirty="0" err="1"/>
              <a:t>microenvironment</a:t>
            </a:r>
            <a:endParaRPr lang="it-IT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1B56DE2-9407-4634-9DCF-E57FA897CBC8}"/>
              </a:ext>
            </a:extLst>
          </p:cNvPr>
          <p:cNvSpPr txBox="1"/>
          <p:nvPr/>
        </p:nvSpPr>
        <p:spPr>
          <a:xfrm>
            <a:off x="5591176" y="5772150"/>
            <a:ext cx="1457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Promotion</a:t>
            </a:r>
          </a:p>
          <a:p>
            <a:endParaRPr lang="it-IT" dirty="0"/>
          </a:p>
          <a:p>
            <a:r>
              <a:rPr lang="it-IT" dirty="0" err="1"/>
              <a:t>progression</a:t>
            </a:r>
            <a:endParaRPr lang="it-IT" dirty="0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7D508AD-9539-447D-9D70-EF4C05B50AF4}"/>
              </a:ext>
            </a:extLst>
          </p:cNvPr>
          <p:cNvCxnSpPr>
            <a:stCxn id="22" idx="1"/>
          </p:cNvCxnSpPr>
          <p:nvPr/>
        </p:nvCxnSpPr>
        <p:spPr>
          <a:xfrm>
            <a:off x="5591176" y="6233815"/>
            <a:ext cx="1457324" cy="62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8753693-6550-43DC-9291-4652EB1D4BA3}"/>
              </a:ext>
            </a:extLst>
          </p:cNvPr>
          <p:cNvSpPr txBox="1"/>
          <p:nvPr/>
        </p:nvSpPr>
        <p:spPr>
          <a:xfrm>
            <a:off x="1476375" y="4200525"/>
            <a:ext cx="270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↑ </a:t>
            </a:r>
            <a:r>
              <a:rPr lang="it-IT" sz="1600" dirty="0" err="1"/>
              <a:t>estrogens</a:t>
            </a:r>
            <a:r>
              <a:rPr lang="it-IT" sz="1600" dirty="0">
                <a:sym typeface="Wingdings" panose="05000000000000000000" pitchFamily="2" charset="2"/>
              </a:rPr>
              <a:t> </a:t>
            </a:r>
            <a:r>
              <a:rPr lang="it-IT" sz="1600" dirty="0" err="1">
                <a:sym typeface="Wingdings" panose="05000000000000000000" pitchFamily="2" charset="2"/>
              </a:rPr>
              <a:t>endometrium</a:t>
            </a:r>
            <a:r>
              <a:rPr lang="it-IT" sz="1600" dirty="0">
                <a:sym typeface="Wingdings" panose="05000000000000000000" pitchFamily="2" charset="2"/>
              </a:rPr>
              <a:t>,</a:t>
            </a:r>
          </a:p>
          <a:p>
            <a:pPr algn="ctr"/>
            <a:r>
              <a:rPr lang="it-IT" sz="1600" dirty="0" err="1">
                <a:sym typeface="Wingdings" panose="05000000000000000000" pitchFamily="2" charset="2"/>
              </a:rPr>
              <a:t>breast</a:t>
            </a:r>
            <a:r>
              <a:rPr lang="it-IT" sz="1600" dirty="0">
                <a:sym typeface="Wingdings" panose="05000000000000000000" pitchFamily="2" charset="2"/>
              </a:rPr>
              <a:t> (post-</a:t>
            </a:r>
            <a:r>
              <a:rPr lang="it-IT" sz="1600" dirty="0" err="1">
                <a:sym typeface="Wingdings" panose="05000000000000000000" pitchFamily="2" charset="2"/>
              </a:rPr>
              <a:t>menopausal</a:t>
            </a:r>
            <a:r>
              <a:rPr lang="it-IT" sz="1600" dirty="0">
                <a:sym typeface="Wingdings" panose="05000000000000000000" pitchFamily="2" charset="2"/>
              </a:rPr>
              <a:t>)</a:t>
            </a:r>
            <a:endParaRPr lang="it-IT" sz="16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91A833D-7771-4B88-9EEF-E9937663B9BB}"/>
              </a:ext>
            </a:extLst>
          </p:cNvPr>
          <p:cNvSpPr txBox="1"/>
          <p:nvPr/>
        </p:nvSpPr>
        <p:spPr>
          <a:xfrm>
            <a:off x="9067801" y="1162050"/>
            <a:ext cx="266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 ↑ </a:t>
            </a:r>
            <a:r>
              <a:rPr lang="it-IT" sz="1600" dirty="0" err="1"/>
              <a:t>intestinal</a:t>
            </a:r>
            <a:r>
              <a:rPr lang="it-IT" sz="1600" dirty="0"/>
              <a:t> </a:t>
            </a:r>
            <a:r>
              <a:rPr lang="it-IT" sz="1600" dirty="0" err="1"/>
              <a:t>leakage</a:t>
            </a:r>
            <a:r>
              <a:rPr lang="it-IT" sz="1600" dirty="0"/>
              <a:t>/</a:t>
            </a:r>
            <a:r>
              <a:rPr lang="it-IT" sz="1600" dirty="0" err="1"/>
              <a:t>translocation</a:t>
            </a:r>
            <a:r>
              <a:rPr lang="it-IT" sz="1600" dirty="0"/>
              <a:t>, </a:t>
            </a:r>
            <a:r>
              <a:rPr lang="it-IT" sz="1600" dirty="0" err="1"/>
              <a:t>chronic</a:t>
            </a:r>
            <a:r>
              <a:rPr lang="it-IT" sz="1600" dirty="0"/>
              <a:t> </a:t>
            </a:r>
            <a:r>
              <a:rPr lang="it-IT" sz="1600" dirty="0" err="1"/>
              <a:t>inflammation</a:t>
            </a:r>
            <a:endParaRPr lang="it-IT" sz="1600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AF347F8-37FB-4197-A021-1C33F2635881}"/>
              </a:ext>
            </a:extLst>
          </p:cNvPr>
          <p:cNvSpPr txBox="1"/>
          <p:nvPr/>
        </p:nvSpPr>
        <p:spPr>
          <a:xfrm>
            <a:off x="118696" y="2585595"/>
            <a:ext cx="270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↑ pro-</a:t>
            </a:r>
            <a:r>
              <a:rPr lang="it-IT" sz="1600" dirty="0" err="1"/>
              <a:t>inflammatoriy</a:t>
            </a:r>
            <a:r>
              <a:rPr lang="it-IT" sz="1600" dirty="0"/>
              <a:t> </a:t>
            </a:r>
            <a:r>
              <a:rPr lang="it-IT" sz="1600" dirty="0" err="1"/>
              <a:t>cytochines</a:t>
            </a:r>
            <a:r>
              <a:rPr lang="it-IT" sz="1600" dirty="0"/>
              <a:t>, </a:t>
            </a:r>
            <a:r>
              <a:rPr lang="it-IT" sz="1600" dirty="0" err="1"/>
              <a:t>oxidative</a:t>
            </a:r>
            <a:r>
              <a:rPr lang="it-IT" sz="1600" dirty="0"/>
              <a:t> stress, IR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9969804-1BA6-4613-8796-CE1E1B218C07}"/>
              </a:ext>
            </a:extLst>
          </p:cNvPr>
          <p:cNvSpPr txBox="1"/>
          <p:nvPr/>
        </p:nvSpPr>
        <p:spPr>
          <a:xfrm>
            <a:off x="6829425" y="4450185"/>
            <a:ext cx="270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↑ Angiogenesis, chronic inflammation, oxidative stress</a:t>
            </a:r>
            <a:endParaRPr lang="it-IT" sz="16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A2A9787-F8D1-4837-A585-C2BA93A72CE4}"/>
              </a:ext>
            </a:extLst>
          </p:cNvPr>
          <p:cNvSpPr txBox="1"/>
          <p:nvPr/>
        </p:nvSpPr>
        <p:spPr>
          <a:xfrm>
            <a:off x="4829175" y="5229225"/>
            <a:ext cx="270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↑ IGF, </a:t>
            </a:r>
            <a:r>
              <a:rPr lang="it-IT" sz="1600" dirty="0" err="1"/>
              <a:t>insulin</a:t>
            </a:r>
            <a:r>
              <a:rPr lang="it-IT" sz="1600" dirty="0"/>
              <a:t>, IGFR, </a:t>
            </a:r>
            <a:r>
              <a:rPr lang="it-IT" sz="1600" dirty="0" err="1"/>
              <a:t>mTOR</a:t>
            </a:r>
            <a:endParaRPr lang="it-IT" sz="16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BDB6385-70D2-48E2-8757-8473733CBFC2}"/>
              </a:ext>
            </a:extLst>
          </p:cNvPr>
          <p:cNvSpPr txBox="1"/>
          <p:nvPr/>
        </p:nvSpPr>
        <p:spPr>
          <a:xfrm>
            <a:off x="9239250" y="2276475"/>
            <a:ext cx="270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↑ IR, chronic inflammation, steroid substrates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436521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9993c2-6a9a-413c-a63d-f031508ec94f" xsi:nil="true"/>
    <_activity xmlns="719993c2-6a9a-413c-a63d-f031508ec94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DE3AD4BC4D9C47B0C20017A8811D82" ma:contentTypeVersion="16" ma:contentTypeDescription="Creare un nuovo documento." ma:contentTypeScope="" ma:versionID="beea797780799ca5451c98d73ce33249">
  <xsd:schema xmlns:xsd="http://www.w3.org/2001/XMLSchema" xmlns:xs="http://www.w3.org/2001/XMLSchema" xmlns:p="http://schemas.microsoft.com/office/2006/metadata/properties" xmlns:ns3="719993c2-6a9a-413c-a63d-f031508ec94f" xmlns:ns4="853bfe46-526a-4db9-9fdb-61de3b6a780f" targetNamespace="http://schemas.microsoft.com/office/2006/metadata/properties" ma:root="true" ma:fieldsID="d437d3e5d3b0c408d74761275ec02798" ns3:_="" ns4:_="">
    <xsd:import namespace="719993c2-6a9a-413c-a63d-f031508ec94f"/>
    <xsd:import namespace="853bfe46-526a-4db9-9fdb-61de3b6a78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993c2-6a9a-413c-a63d-f031508ec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bfe46-526a-4db9-9fdb-61de3b6a7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853bfe46-526a-4db9-9fdb-61de3b6a780f"/>
    <ds:schemaRef ds:uri="719993c2-6a9a-413c-a63d-f031508ec94f"/>
  </ds:schemaRefs>
</ds:datastoreItem>
</file>

<file path=customXml/itemProps3.xml><?xml version="1.0" encoding="utf-8"?>
<ds:datastoreItem xmlns:ds="http://schemas.openxmlformats.org/officeDocument/2006/customXml" ds:itemID="{08D92BE6-9807-44BE-97CD-927E9B423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993c2-6a9a-413c-a63d-f031508ec94f"/>
    <ds:schemaRef ds:uri="853bfe46-526a-4db9-9fdb-61de3b6a7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2181</TotalTime>
  <Words>942</Words>
  <Application>Microsoft Office PowerPoint</Application>
  <PresentationFormat>Widescreen</PresentationFormat>
  <Paragraphs>78</Paragraphs>
  <Slides>37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RetrospectVTI</vt:lpstr>
      <vt:lpstr>Pathophysiology of Cancer in Patients with Obesity</vt:lpstr>
      <vt:lpstr>Case mix disclosure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Paradoxical Association Between Obesity, Cancer Risk, and Mortality </vt:lpstr>
      <vt:lpstr>Biological Mechanisms of Obesity-Cancer </vt:lpstr>
      <vt:lpstr>Presentazione standard di PowerPoint</vt:lpstr>
      <vt:lpstr>Biological Mechanisms of Obesity-Cancer – 1 </vt:lpstr>
      <vt:lpstr>Presentazione standard di PowerPoint</vt:lpstr>
      <vt:lpstr>Biological Mechanisms of Obesity-Cancer – 2 </vt:lpstr>
      <vt:lpstr>Presentazione standard di PowerPoint</vt:lpstr>
      <vt:lpstr>Presentazione standard di PowerPoint</vt:lpstr>
      <vt:lpstr>Biological Mechanisms of Obesity-Cancer – 3 </vt:lpstr>
      <vt:lpstr>Biological Mechanisms of Obesity-Cancer – 4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Francesco Saverio Papadia</cp:lastModifiedBy>
  <cp:revision>149</cp:revision>
  <dcterms:created xsi:type="dcterms:W3CDTF">2022-02-27T17:36:31Z</dcterms:created>
  <dcterms:modified xsi:type="dcterms:W3CDTF">2025-05-13T06:04:32Z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0x01010062DE3AD4BC4D9C47B0C20017A8811D82</vt:lpwstr>
  </property>
</Properties>
</file>